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3" d="100"/>
          <a:sy n="73" d="100"/>
        </p:scale>
        <p:origin x="1070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7T04:49:29.242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7T04:55:02.65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7T04:59:13.24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7T05:00:03.61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7T05:00:56.19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 1 24575,'-2'52'0,"1"-33"0,0 0 0,1 0 0,1 0 0,1-1 0,4 22 0,-4-34 0,1 1 0,0-1 0,0 0 0,0-1 0,0 1 0,1 0 0,0-1 0,8 8 0,43 37 0,-28-27 0,15 18 0,-25-23 0,1-1 0,1-1 0,0-1 0,35 22 0,-52-36 0,1 1 0,-1-1 0,1 0 0,-1 0 0,1 0 0,-1 0 0,1-1 0,-1 1 0,1-1 0,0 0 0,-1 1 0,1-1 0,0 0 0,-1-1 0,1 1 0,0 0 0,-1-1 0,1 1 0,3-2 0,-3 0 0,1-1 0,-1 1 0,0 0 0,0-1 0,0 0 0,0 0 0,0 0 0,0 0 0,-1 0 0,1-1 0,-1 1 0,2-6 0,6-10 0,-2-1 0,0 0 0,-2 0 0,0-1 0,-1 1 0,-1-1 0,-1-1 0,-1 1 0,-1 0 0,-2-31 0,-1 98 0,31 195 0,-13-138 0,3 196 0,-20-252-1365,1-26-5461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7T05:00:57.63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419 290 24575,'-12'1'0,"1"1"0,-1 0 0,1 1 0,-1 0 0,1 1 0,0 0 0,-19 11 0,-29 10 0,-15-9 0,60-14 0,0 1 0,0 0 0,0 1 0,1 0 0,-1 1 0,1 0 0,-20 12 0,29-14 0,0 1 0,1 0 0,-1-1 0,1 1 0,0 0 0,0 1 0,0-1 0,1 0 0,-1 1 0,1 0 0,0-1 0,1 1 0,-1 0 0,1 0 0,0 0 0,-1 8 0,0 11 0,0 0 0,3 31 0,0-23 0,4 375 0,-5-405 0,0 1 0,1-1 0,-1 0 0,1 1 0,0-1 0,-1 0 0,1 0 0,0 0 0,0 0 0,1 1 0,-1-1 0,0-1 0,1 1 0,-1 0 0,1 0 0,0 0 0,-1-1 0,1 1 0,0-1 0,0 0 0,0 1 0,0-1 0,0 0 0,0 0 0,3 1 0,8 3 0,-1-1 0,2 0 0,16 3 0,-23-6 0,74 13 0,131 7 0,89-16 0,-248-5 0,280-3 0,-325 3 0,-1 0 0,0 0 0,0-1 0,1 0 0,-1 0 0,11-3 0,-17 4 0,1-1 0,-1 0 0,1 1 0,-1-1 0,1 0 0,-1 0 0,0 0 0,1 0 0,-1 0 0,0 0 0,0 0 0,1-1 0,-1 1 0,0 0 0,0-1 0,-1 1 0,1 0 0,0-1 0,0 1 0,-1-1 0,1 0 0,-1 1 0,1-1 0,-1 1 0,0-1 0,1 0 0,-1 1 0,0-1 0,0 0 0,-1-2 0,1-4 0,-2-1 0,1 1 0,-1 0 0,-1-1 0,0 1 0,-6-13 0,-32-55 0,28 54 0,-66-106 0,-115-143 0,-125-108 0,308 366 0,-7-8 0,0 1 0,-33-27 0,45 43 0,0-1 0,-1 1 0,1 0 0,-1 0 0,0 1 0,0 0 0,0 0 0,0 1 0,-1 0 0,1 0 0,-1 0 0,1 1 0,-14 0 0,-1 2-1365,3 0-5461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7T05:00:59.23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374 2 24575,'-70'-1'0,"-76"2"0,140 0 0,1 1 0,-1-1 0,1 1 0,0 0 0,-1 0 0,1 0 0,0 1 0,0 0 0,1 0 0,-1 0 0,1 0 0,-1 1 0,1 0 0,-7 8 0,2-2 0,1 1 0,0 1 0,0-1 0,-11 25 0,14-25 0,1 1 0,0 0 0,1 0 0,0 0 0,1 0 0,0 0 0,1 1 0,1-1 0,-1 1 0,4 17 0,-3-27 0,1 0 0,1 0 0,-1 0 0,0 0 0,1 0 0,0 0 0,-1 0 0,1 0 0,0 0 0,1-1 0,-1 1 0,0-1 0,1 0 0,-1 0 0,1 0 0,0 0 0,0 0 0,-1 0 0,1-1 0,0 1 0,1-1 0,-1 0 0,0 0 0,0 0 0,5 1 0,11 1 0,0 0 0,0 0 0,24-1 0,-24-2 0,376 2-19,-243-4-1327,-133 1-5480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7T05:01:28.16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176 161 24575,'0'5'0,"1"0"0,0 0 0,0 0 0,1 0 0,-1 0 0,1 0 0,0 0 0,0 0 0,0-1 0,1 1 0,6 7 0,42 47 0,-30-36 0,-11-11 0,0-1 0,1 1 0,1-2 0,0 0 0,0 0 0,1-1 0,0 0 0,1-1 0,-1-1 0,27 10 0,1-2 0,-30-10 0,1 0 0,0-1 0,0 0 0,0-2 0,1 1 0,12 0 0,-4-2 0,5 1 0,0-1 0,1-2 0,37-5 0,-57 5 0,-1-1 0,1 1 0,-1-1 0,1 0 0,-1-1 0,0 1 0,0-1 0,0-1 0,0 1 0,-1-1 0,1 0 0,-1 0 0,0 0 0,0-1 0,-1 0 0,1 0 0,-1 0 0,7-11 0,16-32 0,-8 16 0,26-60 0,-41 80 0,0 1 0,-1-1 0,0 1 0,-1-1 0,0 0 0,-1 0 0,0 0 0,-1 0 0,-2-20 0,2 28 0,-1 1 0,1-1 0,-1 1 0,-1 0 0,1-1 0,0 1 0,-1 0 0,1 0 0,-1 0 0,0 0 0,0 0 0,0 0 0,-1 1 0,1-1 0,0 0 0,-1 1 0,0 0 0,0 0 0,0 0 0,0 0 0,0 0 0,0 1 0,0-1 0,0 1 0,-1 0 0,1 0 0,0 0 0,-6-1 0,-9 0 0,-1 0 0,0 1 0,1 1 0,-26 3 0,6-1 0,-31-2 0,0 4 0,0 2 0,-89 21 0,121-18 0,-1-1 0,0-1 0,0-3 0,-62 0 0,85-4-115,7-1 165,-1 1-1,0 0 1,1 1 0,-11 1 0,17-1-129,-1 0 0,1-1 0,-1 1 0,1 0 1,0 0-1,0 1 0,-1-1 0,1 0 0,0 1 0,0-1 0,0 1 0,0 0 0,1 0 0,-1-1 1,0 1-1,1 0 0,-1 1 0,-1 2 0,-5 13-6747</inkml:trace>
</inkml:ink>
</file>

<file path=ppt/media/image1.jpeg>
</file>

<file path=ppt/media/image1.png>
</file>

<file path=ppt/media/image2.png>
</file>

<file path=ppt/media/image3.png>
</file>

<file path=ppt/media/image4.gif>
</file>

<file path=ppt/media/image5.jpeg>
</file>

<file path=ppt/media/image8.png>
</file>

<file path=ppt/media/image85.png>
</file>

<file path=ppt/media/image86.png>
</file>

<file path=ppt/media/image87.png>
</file>

<file path=ppt/media/image9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2FFBF-9FB8-0347-F993-103435A06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860B19-04A4-12CA-02D4-EBD83F082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FFD30-268F-BA6B-3E5E-F5183A834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80A5C-9F2D-89CA-DD0E-BD778D2AA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790A9-6BFF-81FE-E483-7F481AB0E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93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0633E-28B9-5FB1-7AE8-395AB852C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EAE727-E99C-DB0A-BA43-7F16AB0D15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73A3B-72A8-1941-D1FD-0870F304A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8A35F-5D25-D2B4-6E48-0D12C2A0A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833D8-6750-18FE-295B-B2497FA06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19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2848D8-E052-AF14-9819-2DF32B4498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614562-EF81-A3FA-7A71-87DF572A4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12D3F-4855-FFD4-B79C-23E8CCDB8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B693E-2096-6B36-3429-D6F690F0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E7698-D7D4-98DB-674E-CE9E4A675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64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E95C6-982B-F1C2-7B47-F569593EA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0F240-549A-3AA4-E098-14A9DCF9B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7472D-536B-28EE-A8F9-169F8A634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741C7-5886-0339-CE95-B67C0684B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C8440-B9C5-B9F6-803D-7A73F01D5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609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3B5AE-8C60-29A4-4741-EA8E4216D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D950C-7552-940D-B7C0-F1D3F5815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B72F1-44DE-E45A-05D9-917DD07D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A6464-7967-7FF3-EB22-1326731EE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94037-5D59-48B9-2F60-C77142E0A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4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CC065-4096-1457-4507-7D76CF229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270DC-A905-0CBC-DF3A-E9D3C1214B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905ED-5EA5-E384-8A9B-2146F5420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0B568-153A-473B-F762-C50C4AD06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FFF869-F951-1378-6E6F-B1D1F10AA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A59E02-81AB-6736-6C11-6B110EA1A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49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2E422-DE25-FB3E-D602-6C30161E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326B15-5FFB-EE07-CB07-1E1C96FDF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7E6509-0567-A84C-E852-CB3DE368A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2E46E5-6408-C3C0-73BD-96E8520F4E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133C01-4EF5-4ADE-A391-5C679D18BA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06B55D-79E3-09C6-A38B-F5FA62479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2EB79C-1F1C-9814-0C54-32B58CAC5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0E9A22-C0DD-2A8B-02BD-C6F708C31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958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16E9C-98B1-EAA7-9913-DD10EB81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958F4B-CEA7-9252-8D2B-39F74033A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BAA27A-9100-266E-EC24-D45AB6C8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B8EB69-6858-33A2-55AB-74A7827F9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65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9C1DA3-2825-D68F-E2F5-E98AA4AA6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1994D7-299E-F97A-813C-89C53F951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32080E-1123-29F8-6D40-AF66A146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26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29086-32CB-B79F-0289-296BEC184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BA476-5738-509E-5942-D7ECC7E35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D3AC1-729E-26C2-C6CE-FCAA431009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594F1-C501-1713-3D1D-4FB9D85A9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B3E38-B7A2-11F3-4932-5B2763519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6B2176-E390-5BAA-EE9A-DBA73FA91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291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37C59-72A5-7A02-0338-E19D652A2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9D0DCC-9304-5251-FF08-09D87A0559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55A4C-5EC8-141A-695D-A22141221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437C7A-F9B9-B0D1-1303-71BC1FD3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A52B2-5060-4E8C-303D-5872BF2F0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3C233C-3162-8856-1DB6-9FF80D728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43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35F12-3AED-62C1-29A5-7D4352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F1F9B-87D6-6068-BEB4-9EEF5F5BE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1F099-B7DD-FC09-D9EB-527E802DFC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DB921-37F9-490C-BEA6-0E922E2A6AD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3F384-FAB0-1842-F7F4-0AADBED8FA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F2F5B-A2CF-54AB-69FA-62FC8EED2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E136A-567D-4DD4-9604-EDCA1324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73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ustomXml" Target="../ink/ink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3" Type="http://schemas.openxmlformats.org/officeDocument/2006/relationships/image" Target="../media/image5.jpeg"/><Relationship Id="rId7" Type="http://schemas.openxmlformats.org/officeDocument/2006/relationships/image" Target="../media/image86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.xml"/><Relationship Id="rId5" Type="http://schemas.openxmlformats.org/officeDocument/2006/relationships/image" Target="../media/image85.png"/><Relationship Id="rId10" Type="http://schemas.openxmlformats.org/officeDocument/2006/relationships/customXml" Target="../ink/ink8.xml"/><Relationship Id="rId19" Type="http://schemas.openxmlformats.org/officeDocument/2006/relationships/image" Target="../media/image92.png"/><Relationship Id="rId4" Type="http://schemas.openxmlformats.org/officeDocument/2006/relationships/customXml" Target="../ink/ink5.xml"/><Relationship Id="rId9" Type="http://schemas.openxmlformats.org/officeDocument/2006/relationships/image" Target="../media/image8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54A33-EFDC-0CF1-08BB-91E47986E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969" y="-154494"/>
            <a:ext cx="10668000" cy="2387600"/>
          </a:xfrm>
        </p:spPr>
        <p:txBody>
          <a:bodyPr>
            <a:noAutofit/>
          </a:bodyPr>
          <a:lstStyle/>
          <a:p>
            <a:r>
              <a:rPr lang="en-US" sz="6600" b="1" dirty="0">
                <a:latin typeface="Arial Black" panose="020B0A04020102020204" pitchFamily="34" charset="0"/>
              </a:rPr>
              <a:t>Logistic Regression Explained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9C38C7C-963F-B1B1-4D32-5F0C628BA29F}"/>
              </a:ext>
            </a:extLst>
          </p:cNvPr>
          <p:cNvSpPr/>
          <p:nvPr/>
        </p:nvSpPr>
        <p:spPr>
          <a:xfrm>
            <a:off x="2423588" y="2322871"/>
            <a:ext cx="7516762" cy="704491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/>
              <a:t>1 Definition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796D22D-88C8-873D-7979-A510B16A40D4}"/>
              </a:ext>
            </a:extLst>
          </p:cNvPr>
          <p:cNvSpPr/>
          <p:nvPr/>
        </p:nvSpPr>
        <p:spPr>
          <a:xfrm>
            <a:off x="2423588" y="3173963"/>
            <a:ext cx="7516762" cy="704491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4400" b="1" dirty="0"/>
              <a:t>2 Equation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7A9AFCE-5CC3-6E78-1C52-7B3CD98A875F}"/>
              </a:ext>
            </a:extLst>
          </p:cNvPr>
          <p:cNvSpPr/>
          <p:nvPr/>
        </p:nvSpPr>
        <p:spPr>
          <a:xfrm>
            <a:off x="2423588" y="4057985"/>
            <a:ext cx="7516762" cy="704491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/>
              <a:t>3 Geometrical Representation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B9F4BBC-4660-D1F3-FBD4-8C42311701AF}"/>
              </a:ext>
            </a:extLst>
          </p:cNvPr>
          <p:cNvSpPr/>
          <p:nvPr/>
        </p:nvSpPr>
        <p:spPr>
          <a:xfrm>
            <a:off x="2423588" y="4840407"/>
            <a:ext cx="7516762" cy="704491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/>
              <a:t>4 Where to use?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C3F4D5C-E9E7-2DA2-E2AE-6B874C62DF6B}"/>
                  </a:ext>
                </a:extLst>
              </p14:cNvPr>
              <p14:cNvContentPartPr/>
              <p14:nvPr/>
            </p14:nvContentPartPr>
            <p14:xfrm>
              <a:off x="5274966" y="1578649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C3F4D5C-E9E7-2DA2-E2AE-6B874C62DF6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70646" y="1574329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FF77BA2-4E31-49AF-0EE0-0F436A99B3AD}"/>
              </a:ext>
            </a:extLst>
          </p:cNvPr>
          <p:cNvSpPr/>
          <p:nvPr/>
        </p:nvSpPr>
        <p:spPr>
          <a:xfrm>
            <a:off x="2423588" y="5704007"/>
            <a:ext cx="7516762" cy="70449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4400" b="1" dirty="0"/>
              <a:t>5 Code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661114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E1889E7-426D-B198-05BB-9C99E55D90D8}"/>
              </a:ext>
            </a:extLst>
          </p:cNvPr>
          <p:cNvSpPr/>
          <p:nvPr/>
        </p:nvSpPr>
        <p:spPr>
          <a:xfrm>
            <a:off x="1745225" y="432619"/>
            <a:ext cx="8357419" cy="80624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4400" b="1" dirty="0"/>
              <a:t>Logistic Regression: Definition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443D11-2F1F-910A-BFD0-96E24643E4D4}"/>
              </a:ext>
            </a:extLst>
          </p:cNvPr>
          <p:cNvSpPr txBox="1"/>
          <p:nvPr/>
        </p:nvSpPr>
        <p:spPr>
          <a:xfrm>
            <a:off x="909484" y="1471899"/>
            <a:ext cx="1037303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/>
              <a:t>Logistic Regression is a </a:t>
            </a:r>
            <a:r>
              <a:rPr lang="en-US" sz="2000" b="1" dirty="0"/>
              <a:t>supervised machine learning algorithm</a:t>
            </a:r>
            <a:r>
              <a:rPr lang="en-US" sz="2000" dirty="0"/>
              <a:t> used for </a:t>
            </a:r>
            <a:r>
              <a:rPr lang="en-US" sz="2000" b="1" dirty="0"/>
              <a:t>classification problems</a:t>
            </a:r>
            <a:r>
              <a:rPr lang="en-US" sz="2000" dirty="0"/>
              <a:t>.</a:t>
            </a:r>
          </a:p>
          <a:p>
            <a:pPr>
              <a:buNone/>
            </a:pPr>
            <a:r>
              <a:rPr lang="en-US" sz="2000" dirty="0"/>
              <a:t>Even though it has “regression” in its name, it is </a:t>
            </a:r>
            <a:r>
              <a:rPr lang="en-US" sz="2000" b="1" dirty="0"/>
              <a:t>not used for regression tasks</a:t>
            </a:r>
            <a:r>
              <a:rPr lang="en-US" sz="2000" dirty="0"/>
              <a:t> (predicting continuous values). Instead, it predicts the </a:t>
            </a:r>
            <a:r>
              <a:rPr lang="en-US" sz="2000" b="1" dirty="0"/>
              <a:t>probability of a categorical dependent variable</a:t>
            </a:r>
            <a:r>
              <a:rPr lang="en-US" sz="2000" dirty="0"/>
              <a:t>. It’s most commonly used for </a:t>
            </a:r>
            <a:r>
              <a:rPr lang="en-US" sz="2000" b="1" dirty="0"/>
              <a:t>binary classification</a:t>
            </a:r>
            <a:r>
              <a:rPr lang="en-US" sz="2000" dirty="0"/>
              <a:t> (like yes/no, 0/1, true/false).</a:t>
            </a:r>
          </a:p>
        </p:txBody>
      </p:sp>
      <p:pic>
        <p:nvPicPr>
          <p:cNvPr id="1028" name="Picture 4" descr="LOGISTIC REGRESSION. In the previous article, we have seen… | by Vineet  Maheshwari | DataDrivenInvestor">
            <a:extLst>
              <a:ext uri="{FF2B5EF4-FFF2-40B4-BE49-F238E27FC236}">
                <a16:creationId xmlns:a16="http://schemas.microsoft.com/office/drawing/2014/main" id="{5B5116E6-342F-13C8-D01E-6D2627B52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3285" y="2928074"/>
            <a:ext cx="7282327" cy="328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34" name="Ink 1033">
                <a:extLst>
                  <a:ext uri="{FF2B5EF4-FFF2-40B4-BE49-F238E27FC236}">
                    <a16:creationId xmlns:a16="http://schemas.microsoft.com/office/drawing/2014/main" id="{676895C7-C182-FA31-C6A8-8BC2FCECDDD1}"/>
                  </a:ext>
                </a:extLst>
              </p14:cNvPr>
              <p14:cNvContentPartPr/>
              <p14:nvPr/>
            </p14:nvContentPartPr>
            <p14:xfrm>
              <a:off x="8120046" y="3946369"/>
              <a:ext cx="360" cy="360"/>
            </p14:xfrm>
          </p:contentPart>
        </mc:Choice>
        <mc:Fallback xmlns="">
          <p:pic>
            <p:nvPicPr>
              <p:cNvPr id="1034" name="Ink 1033">
                <a:extLst>
                  <a:ext uri="{FF2B5EF4-FFF2-40B4-BE49-F238E27FC236}">
                    <a16:creationId xmlns:a16="http://schemas.microsoft.com/office/drawing/2014/main" id="{676895C7-C182-FA31-C6A8-8BC2FCECDDD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11406" y="3937729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1383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F9CE8C-88B7-4134-22B3-B10207F1C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352F12F-E818-0BC2-BD00-BCA9E5E9BCAB}"/>
              </a:ext>
            </a:extLst>
          </p:cNvPr>
          <p:cNvSpPr/>
          <p:nvPr/>
        </p:nvSpPr>
        <p:spPr>
          <a:xfrm>
            <a:off x="1745225" y="432619"/>
            <a:ext cx="8357419" cy="80624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4400" b="1" dirty="0"/>
              <a:t>Logistic Regression: Equation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A15A09-2295-50E3-5C52-B70FCD2173F5}"/>
              </a:ext>
            </a:extLst>
          </p:cNvPr>
          <p:cNvSpPr txBox="1"/>
          <p:nvPr/>
        </p:nvSpPr>
        <p:spPr>
          <a:xfrm>
            <a:off x="1015178" y="1389539"/>
            <a:ext cx="1048610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Key Idea</a:t>
            </a:r>
          </a:p>
          <a:p>
            <a:pPr>
              <a:buNone/>
            </a:pPr>
            <a:r>
              <a:rPr lang="en-US" dirty="0"/>
              <a:t>Logistic Regression uses a </a:t>
            </a:r>
            <a:r>
              <a:rPr lang="en-US" b="1" dirty="0"/>
              <a:t>logistic (sigmoid) function</a:t>
            </a:r>
            <a:r>
              <a:rPr lang="en-US" dirty="0"/>
              <a:t> to map predicted values to probabilities between </a:t>
            </a:r>
            <a:r>
              <a:rPr lang="en-US" b="1" dirty="0"/>
              <a:t>0 and 1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If the probability is above a threshold (usually 0.5), it classifies the outcome as one class (e.g., 1), else as the other class (e.g., 0).</a:t>
            </a:r>
          </a:p>
          <a:p>
            <a:pPr>
              <a:buNone/>
            </a:pPr>
            <a:r>
              <a:rPr lang="en-US" dirty="0"/>
              <a:t>The sigmoid function looks like this: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65BA35-13F7-5881-05A7-3F7975EED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34" y="3429000"/>
            <a:ext cx="5151566" cy="1889924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2E55CAC-F52F-52A3-9DFB-C3D145DCA6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097992"/>
              </p:ext>
            </p:extLst>
          </p:nvPr>
        </p:nvGraphicFramePr>
        <p:xfrm>
          <a:off x="6505678" y="2405706"/>
          <a:ext cx="4280310" cy="9223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6770">
                  <a:extLst>
                    <a:ext uri="{9D8B030D-6E8A-4147-A177-3AD203B41FA5}">
                      <a16:colId xmlns:a16="http://schemas.microsoft.com/office/drawing/2014/main" val="886052788"/>
                    </a:ext>
                  </a:extLst>
                </a:gridCol>
                <a:gridCol w="1426770">
                  <a:extLst>
                    <a:ext uri="{9D8B030D-6E8A-4147-A177-3AD203B41FA5}">
                      <a16:colId xmlns:a16="http://schemas.microsoft.com/office/drawing/2014/main" val="1489303641"/>
                    </a:ext>
                  </a:extLst>
                </a:gridCol>
                <a:gridCol w="1426770">
                  <a:extLst>
                    <a:ext uri="{9D8B030D-6E8A-4147-A177-3AD203B41FA5}">
                      <a16:colId xmlns:a16="http://schemas.microsoft.com/office/drawing/2014/main" val="3052934172"/>
                    </a:ext>
                  </a:extLst>
                </a:gridCol>
              </a:tblGrid>
              <a:tr h="461161">
                <a:tc>
                  <a:txBody>
                    <a:bodyPr/>
                    <a:lstStyle/>
                    <a:p>
                      <a:r>
                        <a:rPr lang="en-US" dirty="0"/>
                        <a:t>Age (x1)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Salary (x2)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Outcome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6114336"/>
                  </a:ext>
                </a:extLst>
              </a:tr>
              <a:tr h="461161"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3342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85A2D47-6126-0F90-D6AF-9CBE98B62D6B}"/>
              </a:ext>
            </a:extLst>
          </p:cNvPr>
          <p:cNvSpPr txBox="1"/>
          <p:nvPr/>
        </p:nvSpPr>
        <p:spPr>
          <a:xfrm>
            <a:off x="6735097" y="3621802"/>
            <a:ext cx="35101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Z =w1.x1 + w2.x2 + … + </a:t>
            </a:r>
            <a:r>
              <a:rPr lang="en-US" dirty="0" err="1"/>
              <a:t>wn.xn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EAC700-F690-CFF2-CFEF-7F59E2863B58}"/>
              </a:ext>
            </a:extLst>
          </p:cNvPr>
          <p:cNvSpPr txBox="1"/>
          <p:nvPr/>
        </p:nvSpPr>
        <p:spPr>
          <a:xfrm>
            <a:off x="6735097" y="4189296"/>
            <a:ext cx="2408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Z =(2.30) + (2.100) + 1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8A0FEB-B9A4-3DCD-248F-CBDE27028F7E}"/>
              </a:ext>
            </a:extLst>
          </p:cNvPr>
          <p:cNvSpPr txBox="1"/>
          <p:nvPr/>
        </p:nvSpPr>
        <p:spPr>
          <a:xfrm>
            <a:off x="6735096" y="4756790"/>
            <a:ext cx="2408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Z =(60) + (200) + 1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C07E80-D5B3-15EE-B1C2-3D2B6371B73E}"/>
              </a:ext>
            </a:extLst>
          </p:cNvPr>
          <p:cNvSpPr txBox="1"/>
          <p:nvPr/>
        </p:nvSpPr>
        <p:spPr>
          <a:xfrm>
            <a:off x="6735096" y="5174956"/>
            <a:ext cx="2408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Z =261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FCC3FC-86A7-EBB7-DCF3-7F9BF2596375}"/>
              </a:ext>
            </a:extLst>
          </p:cNvPr>
          <p:cNvSpPr txBox="1"/>
          <p:nvPr/>
        </p:nvSpPr>
        <p:spPr>
          <a:xfrm>
            <a:off x="9173496" y="5268657"/>
            <a:ext cx="2408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(z) = 1 / (1 + e-261) = 0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46" name="Ink 1045">
                <a:extLst>
                  <a:ext uri="{FF2B5EF4-FFF2-40B4-BE49-F238E27FC236}">
                    <a16:creationId xmlns:a16="http://schemas.microsoft.com/office/drawing/2014/main" id="{F331683C-43F8-BCEA-7875-14BBFDCA9D88}"/>
                  </a:ext>
                </a:extLst>
              </p14:cNvPr>
              <p14:cNvContentPartPr/>
              <p14:nvPr/>
            </p14:nvContentPartPr>
            <p14:xfrm>
              <a:off x="7932486" y="4532809"/>
              <a:ext cx="360" cy="360"/>
            </p14:xfrm>
          </p:contentPart>
        </mc:Choice>
        <mc:Fallback>
          <p:pic>
            <p:nvPicPr>
              <p:cNvPr id="1046" name="Ink 1045">
                <a:extLst>
                  <a:ext uri="{FF2B5EF4-FFF2-40B4-BE49-F238E27FC236}">
                    <a16:creationId xmlns:a16="http://schemas.microsoft.com/office/drawing/2014/main" id="{F331683C-43F8-BCEA-7875-14BBFDCA9D8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23486" y="4523809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65" name="Ink 1064">
                <a:extLst>
                  <a:ext uri="{FF2B5EF4-FFF2-40B4-BE49-F238E27FC236}">
                    <a16:creationId xmlns:a16="http://schemas.microsoft.com/office/drawing/2014/main" id="{466DAB21-BC76-17B8-C9EB-464595F5AF98}"/>
                  </a:ext>
                </a:extLst>
              </p14:cNvPr>
              <p14:cNvContentPartPr/>
              <p14:nvPr/>
            </p14:nvContentPartPr>
            <p14:xfrm>
              <a:off x="11535366" y="4837369"/>
              <a:ext cx="360" cy="360"/>
            </p14:xfrm>
          </p:contentPart>
        </mc:Choice>
        <mc:Fallback>
          <p:pic>
            <p:nvPicPr>
              <p:cNvPr id="1065" name="Ink 1064">
                <a:extLst>
                  <a:ext uri="{FF2B5EF4-FFF2-40B4-BE49-F238E27FC236}">
                    <a16:creationId xmlns:a16="http://schemas.microsoft.com/office/drawing/2014/main" id="{466DAB21-BC76-17B8-C9EB-464595F5AF9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526366" y="4828369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066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32BD1C3-9003-5924-A71D-77EC7AC1482C}"/>
              </a:ext>
            </a:extLst>
          </p:cNvPr>
          <p:cNvSpPr/>
          <p:nvPr/>
        </p:nvSpPr>
        <p:spPr>
          <a:xfrm>
            <a:off x="1745225" y="432619"/>
            <a:ext cx="8357419" cy="80624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4400" b="1" dirty="0"/>
              <a:t>Geometrical Representation</a:t>
            </a:r>
          </a:p>
        </p:txBody>
      </p:sp>
      <p:pic>
        <p:nvPicPr>
          <p:cNvPr id="2050" name="Picture 2" descr="Visualizing Optimization in Linear Regression and Logistic Regression | by  Logan Yang | The Startup | Medium">
            <a:extLst>
              <a:ext uri="{FF2B5EF4-FFF2-40B4-BE49-F238E27FC236}">
                <a16:creationId xmlns:a16="http://schemas.microsoft.com/office/drawing/2014/main" id="{6747055F-3DCD-567A-EA44-069180DA68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6" t="5206" r="11170" b="3294"/>
          <a:stretch>
            <a:fillRect/>
          </a:stretch>
        </p:blipFill>
        <p:spPr bwMode="auto">
          <a:xfrm>
            <a:off x="6588227" y="1662881"/>
            <a:ext cx="5220316" cy="382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ogistic Regression in 3 Minutes">
            <a:extLst>
              <a:ext uri="{FF2B5EF4-FFF2-40B4-BE49-F238E27FC236}">
                <a16:creationId xmlns:a16="http://schemas.microsoft.com/office/drawing/2014/main" id="{F7932BA1-A8D3-2671-D025-73A6461C7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33" y="1916061"/>
            <a:ext cx="5951794" cy="3347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09DE7810-E8DA-53CB-F106-63A7097D7CFC}"/>
              </a:ext>
            </a:extLst>
          </p:cNvPr>
          <p:cNvGrpSpPr/>
          <p:nvPr/>
        </p:nvGrpSpPr>
        <p:grpSpPr>
          <a:xfrm>
            <a:off x="1287966" y="2219089"/>
            <a:ext cx="520920" cy="838440"/>
            <a:chOff x="1287966" y="2219089"/>
            <a:chExt cx="520920" cy="838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08C93A20-EE3F-2C95-1E1E-00E1FB8F78E5}"/>
                    </a:ext>
                  </a:extLst>
                </p14:cNvPr>
                <p14:cNvContentPartPr/>
                <p14:nvPr/>
              </p14:nvContentPartPr>
              <p14:xfrm>
                <a:off x="1287966" y="2219089"/>
                <a:ext cx="182160" cy="33372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08C93A20-EE3F-2C95-1E1E-00E1FB8F78E5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278966" y="2210449"/>
                  <a:ext cx="199800" cy="35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A7EA60E-D106-104C-437B-BCFC47478B3D}"/>
                    </a:ext>
                  </a:extLst>
                </p14:cNvPr>
                <p14:cNvContentPartPr/>
                <p14:nvPr/>
              </p14:nvContentPartPr>
              <p14:xfrm>
                <a:off x="1380846" y="2646769"/>
                <a:ext cx="428040" cy="4107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A7EA60E-D106-104C-437B-BCFC47478B3D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371846" y="2638129"/>
                  <a:ext cx="445680" cy="4284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613F3DB-8A16-1A48-F5E7-4D06451DD112}"/>
                  </a:ext>
                </a:extLst>
              </p14:cNvPr>
              <p14:cNvContentPartPr/>
              <p14:nvPr/>
            </p14:nvContentPartPr>
            <p14:xfrm>
              <a:off x="1389126" y="4477729"/>
              <a:ext cx="271080" cy="126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613F3DB-8A16-1A48-F5E7-4D06451DD11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80126" y="4469089"/>
                <a:ext cx="28872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30AB072B-3816-4B3C-8556-0E9821F54C79}"/>
                  </a:ext>
                </a:extLst>
              </p14:cNvPr>
              <p14:cNvContentPartPr/>
              <p14:nvPr/>
            </p14:nvContentPartPr>
            <p14:xfrm>
              <a:off x="4391526" y="3552889"/>
              <a:ext cx="345960" cy="1688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30AB072B-3816-4B3C-8556-0E9821F54C7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82526" y="3544249"/>
                <a:ext cx="363600" cy="18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3240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ECA08-8519-898B-E290-E83C66404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2478CE-297A-001F-CC49-5E72893C7584}"/>
              </a:ext>
            </a:extLst>
          </p:cNvPr>
          <p:cNvSpPr txBox="1"/>
          <p:nvPr/>
        </p:nvSpPr>
        <p:spPr>
          <a:xfrm>
            <a:off x="2654710" y="2623968"/>
            <a:ext cx="94488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Predicting if an email is </a:t>
            </a:r>
            <a:r>
              <a:rPr lang="en-US" sz="2800" b="1" dirty="0"/>
              <a:t>spam or not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Medical diagnosis (e.g., disease present or not)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Customer churn (will a customer leave?)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Sentiment analysis (positive/negative)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D392AE6-2CCC-FB0A-EC09-5DAB13EB17D7}"/>
              </a:ext>
            </a:extLst>
          </p:cNvPr>
          <p:cNvSpPr/>
          <p:nvPr/>
        </p:nvSpPr>
        <p:spPr>
          <a:xfrm>
            <a:off x="1745225" y="432619"/>
            <a:ext cx="8357419" cy="80624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4400" b="1" dirty="0"/>
              <a:t>Where is Logistic Regression Used?</a:t>
            </a:r>
          </a:p>
        </p:txBody>
      </p:sp>
    </p:spTree>
    <p:extLst>
      <p:ext uri="{BB962C8B-B14F-4D97-AF65-F5344CB8AC3E}">
        <p14:creationId xmlns:p14="http://schemas.microsoft.com/office/powerpoint/2010/main" val="710294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266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Office Theme</vt:lpstr>
      <vt:lpstr>Logistic Regression Explained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Noor Saeed</dc:creator>
  <cp:lastModifiedBy>Noor Saeed</cp:lastModifiedBy>
  <cp:revision>11</cp:revision>
  <dcterms:created xsi:type="dcterms:W3CDTF">2025-07-06T06:51:20Z</dcterms:created>
  <dcterms:modified xsi:type="dcterms:W3CDTF">2025-07-07T06:02:32Z</dcterms:modified>
</cp:coreProperties>
</file>

<file path=docProps/thumbnail.jpeg>
</file>